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E1F54E-2D37-4D8E-9FD9-1ECCCC4B2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6A153CEA-F16A-4F33-9E60-5B3B67E1E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4A9440A-79E4-400F-8E97-8AED733C4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1386-F35F-43A8-9BC6-9F93913B7901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C67B96B-2C1F-467E-AF51-83395711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20322C5-5ECA-44B8-89A0-526A0258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DEA7-E7EE-43F1-8907-0872BBFA29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8673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6975436-FBF6-4C24-A048-351C0703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F2B4FAF8-66F9-46D2-BF90-F9C17681D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1783E84-0B42-48BC-96B5-2C77423A9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1386-F35F-43A8-9BC6-9F93913B7901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1358AE-6C19-4CD0-BF4C-7C4D4CFC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163567B-9918-4039-B967-5CEAE069C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DEA7-E7EE-43F1-8907-0872BBFA29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96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CDCBA19-217D-49DA-B54B-FEC588679C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53AB0AA-88E8-4C36-8C1A-F65E427C2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E90E10-15CD-401F-AF2B-7687B1AB7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1386-F35F-43A8-9BC6-9F93913B7901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A3EC3E4-DED0-4B6A-B3F3-AA1BE402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18CB258-3D20-475C-9DFF-8B3B9E70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DEA7-E7EE-43F1-8907-0872BBFA29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8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04AE054-8768-4CEB-8D28-E957DA30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438773-E2C7-4D0B-82AB-E95DA3C10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7720C79-73B6-4CBF-8053-E65C4088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1386-F35F-43A8-9BC6-9F93913B7901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6A5FB1F-0E3D-4F4D-8E9F-5E582584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C99C3B4-701F-4697-AAB6-4A5D8552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DEA7-E7EE-43F1-8907-0872BBFA29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638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3750CE6-0CEA-4EDD-9ABB-C7EB7D972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F8667CC-E804-4640-899E-698D55D9D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4B00BFF-523A-42E2-8AA3-17C14B29D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1386-F35F-43A8-9BC6-9F93913B7901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1802E42-51A4-4EDD-8A91-35995646A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CC1F110-BBA5-4DB7-9468-54D047CAA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DEA7-E7EE-43F1-8907-0872BBFA29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1608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66E8A5-C023-413F-BD3E-962DBC7C1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37B6D86-211E-4A58-92A0-7341C2BB7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B776F44-3522-4488-A443-5C777D44B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1EA45287-04DE-49C5-98C9-2976A415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1386-F35F-43A8-9BC6-9F93913B7901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416AF4B-8812-4B8C-A82F-082F1E090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2C5571F-7B2B-42DE-BFB3-80CCCED3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DEA7-E7EE-43F1-8907-0872BBFA29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4197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76D9AA-7826-4CBB-9E8E-6FB9713C3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3891F65-BD5B-4797-9791-747C9B536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6F50C359-96E9-4944-A49C-3CD610F99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D09A620-CEFB-4EE3-A5C4-53B0E31E38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DF71731-461E-4234-AA30-E23F7900F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5D73579A-66FF-4ED5-B11E-E735233F1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1386-F35F-43A8-9BC6-9F93913B7901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BDAB4DD6-9428-4925-AF00-E29D9CD0B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A5C3B2A7-50C8-485E-98AD-4DB88965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DEA7-E7EE-43F1-8907-0872BBFA29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993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E0D3435-748A-42FE-8536-E11002AF5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C72557E6-2CEF-4C7E-BAFE-3F21C9F6C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1386-F35F-43A8-9BC6-9F93913B7901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F55339F-8367-4667-882A-806FB263F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A5B69DF-A72D-46CC-A479-B554498C8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DEA7-E7EE-43F1-8907-0872BBFA29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424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CF1B4B7-7650-42D1-A02B-FFDE02AD4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1386-F35F-43A8-9BC6-9F93913B7901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CC64A3C5-4D1A-47A8-A91B-0A66E6E28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F4119D75-51B0-4845-8644-015042868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DEA7-E7EE-43F1-8907-0872BBFA29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8825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19EA4D-BB7E-4BE3-9675-72F6FB29A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D3FBEB-39AC-40E1-BA41-55B203AD7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F53638D-3CDF-4BE5-96C1-6AB20D305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B4E4192-A7BE-4742-9CFB-EF760D01F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1386-F35F-43A8-9BC6-9F93913B7901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A8F9B2-897B-486E-A1E8-DE8A5F686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BFE815F-1E7D-4BCC-9B31-5549DFEFA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DEA7-E7EE-43F1-8907-0872BBFA29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02513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C9F1AE6-08F6-403A-BC10-7A2CA625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BE8852A-C6F9-4C13-9A26-645118051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51A2C98-E01C-4104-837B-92388741F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7814235-94D4-470B-97DB-242CB63C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1386-F35F-43A8-9BC6-9F93913B7901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51B8519-9F18-4C05-810B-8BD14A21C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BB71ACB4-D0D4-419E-91F6-12E60597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3FDEA7-E7EE-43F1-8907-0872BBFA29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7414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F5C005F-8FF1-46D7-9B44-1C375848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C6376B8-CD33-4CC8-A67C-3D18BC03C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5CCD2A1-DB59-4ED7-B774-95DFA313F9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D1386-F35F-43A8-9BC6-9F93913B7901}" type="datetimeFigureOut">
              <a:rPr lang="tr-TR" smtClean="0"/>
              <a:t>29.09.2025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0D7E0A6-BF76-4A0D-8D61-3A8A6AB538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4EA430E-3990-4249-AB9A-286221127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FDEA7-E7EE-43F1-8907-0872BBFA29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385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sv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sv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1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2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3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4.png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psikoloji.ksu.edu.tr/" TargetMode="External" /><Relationship Id="rId2" Type="http://schemas.openxmlformats.org/officeDocument/2006/relationships/hyperlink" Target="mailto:psikolojibolumu@ksu.edu.tr" TargetMode="External" /><Relationship Id="rId1" Type="http://schemas.openxmlformats.org/officeDocument/2006/relationships/slideLayout" Target="../slideLayouts/slideLayout2.xml" /><Relationship Id="rId5" Type="http://schemas.openxmlformats.org/officeDocument/2006/relationships/hyperlink" Target="https://uzem.ksu.edu.tr/" TargetMode="External" /><Relationship Id="rId4" Type="http://schemas.openxmlformats.org/officeDocument/2006/relationships/hyperlink" Target="https://itb.ksu.edu.tr/" TargetMode="Externa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hyperlink" Target="https://forms.gle/9CYhz3c2km9DKEai7" TargetMode="Externa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8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9.pn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BCCB6C-B5B6-416D-B4FB-C58DF50D0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576" y="752919"/>
            <a:ext cx="9597224" cy="1699636"/>
          </a:xfrm>
        </p:spPr>
        <p:txBody>
          <a:bodyPr anchor="ctr">
            <a:normAutofit/>
          </a:bodyPr>
          <a:lstStyle/>
          <a:p>
            <a:r>
              <a:rPr lang="tr-TR" sz="3200" b="1" dirty="0"/>
              <a:t>Kahramanmaraş Sütçü İmam Üniversitesi</a:t>
            </a:r>
            <a:br>
              <a:rPr lang="tr-TR" sz="3200" b="1" dirty="0"/>
            </a:br>
            <a:r>
              <a:rPr lang="tr-TR" sz="3200" b="1" dirty="0"/>
              <a:t>İnsan ve Toplum Bilimleri Fakültesi</a:t>
            </a:r>
            <a:br>
              <a:rPr lang="tr-TR" sz="3200" b="1" dirty="0"/>
            </a:br>
            <a:r>
              <a:rPr lang="tr-TR" sz="3200" b="1" dirty="0"/>
              <a:t>Psikoloji Bölümü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9260FE5-1368-4413-830B-8D8C332FE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49774"/>
            <a:ext cx="9144000" cy="3085862"/>
          </a:xfrm>
        </p:spPr>
        <p:txBody>
          <a:bodyPr/>
          <a:lstStyle/>
          <a:p>
            <a:br>
              <a:rPr lang="tr-TR" sz="2400" dirty="0"/>
            </a:br>
            <a:endParaRPr lang="tr-TR" sz="3200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BCEB6B3D-5616-4837-934D-3AA1919A1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251" y="777621"/>
            <a:ext cx="1477714" cy="1477714"/>
          </a:xfrm>
          <a:prstGeom prst="rect">
            <a:avLst/>
          </a:prstGeom>
        </p:spPr>
      </p:pic>
      <p:grpSp>
        <p:nvGrpSpPr>
          <p:cNvPr id="12" name="Group 1">
            <a:extLst>
              <a:ext uri="{FF2B5EF4-FFF2-40B4-BE49-F238E27FC236}">
                <a16:creationId xmlns:a16="http://schemas.microsoft.com/office/drawing/2014/main" id="{D57317E2-A5D3-4C12-833C-7372CBA79E93}"/>
              </a:ext>
            </a:extLst>
          </p:cNvPr>
          <p:cNvGrpSpPr>
            <a:grpSpLocks/>
          </p:cNvGrpSpPr>
          <p:nvPr/>
        </p:nvGrpSpPr>
        <p:grpSpPr>
          <a:xfrm>
            <a:off x="9640956" y="777621"/>
            <a:ext cx="1216549" cy="1428018"/>
            <a:chOff x="1341801" y="-1795936"/>
            <a:chExt cx="5799254" cy="6470150"/>
          </a:xfrm>
        </p:grpSpPr>
        <p:pic>
          <p:nvPicPr>
            <p:cNvPr id="13" name="Image 2">
              <a:extLst>
                <a:ext uri="{FF2B5EF4-FFF2-40B4-BE49-F238E27FC236}">
                  <a16:creationId xmlns:a16="http://schemas.microsoft.com/office/drawing/2014/main" id="{C218A724-66D2-4BE3-8129-27EC6D0F768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801" y="-1795936"/>
              <a:ext cx="5799254" cy="6470150"/>
            </a:xfrm>
            <a:prstGeom prst="rect">
              <a:avLst/>
            </a:prstGeom>
          </p:spPr>
        </p:pic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64470E60-5146-4DD0-AC73-56D752175683}"/>
                </a:ext>
              </a:extLst>
            </p:cNvPr>
            <p:cNvSpPr txBox="1"/>
            <p:nvPr/>
          </p:nvSpPr>
          <p:spPr>
            <a:xfrm>
              <a:off x="2586362" y="86220"/>
              <a:ext cx="733425" cy="5499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405"/>
                </a:spcBef>
              </a:pPr>
              <a:r>
                <a:rPr lang="vi-VN" sz="3100" b="1" spc="-4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T.C</a:t>
              </a:r>
              <a:endPara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2B2F362C-026D-4B36-96BC-D9FFBE70F2CB}"/>
              </a:ext>
            </a:extLst>
          </p:cNvPr>
          <p:cNvSpPr txBox="1"/>
          <p:nvPr/>
        </p:nvSpPr>
        <p:spPr>
          <a:xfrm>
            <a:off x="1904337" y="2964010"/>
            <a:ext cx="8539700" cy="156966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76200"/>
          </a:effectLst>
        </p:spPr>
        <p:txBody>
          <a:bodyPr wrap="square">
            <a:spAutoFit/>
          </a:bodyPr>
          <a:lstStyle/>
          <a:p>
            <a:pPr algn="ctr"/>
            <a:r>
              <a:rPr lang="tr-TR" sz="9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HOŞ GELDİNİZ!</a:t>
            </a:r>
            <a:endParaRPr lang="tr-TR" sz="9600" dirty="0"/>
          </a:p>
        </p:txBody>
      </p:sp>
      <p:pic>
        <p:nvPicPr>
          <p:cNvPr id="21" name="Grafik 20" descr="Gözleyici ve konfeti olan Balonlar">
            <a:extLst>
              <a:ext uri="{FF2B5EF4-FFF2-40B4-BE49-F238E27FC236}">
                <a16:creationId xmlns:a16="http://schemas.microsoft.com/office/drawing/2014/main" id="{08477898-6CE7-422F-80F4-7F2B84FA6B4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54478" y="4236095"/>
            <a:ext cx="2590586" cy="2590586"/>
          </a:xfrm>
          <a:prstGeom prst="rect">
            <a:avLst/>
          </a:prstGeom>
        </p:spPr>
      </p:pic>
      <p:pic>
        <p:nvPicPr>
          <p:cNvPr id="89" name="Grafik 88" descr="Gözleyici ve konfeti olan Balonlar">
            <a:extLst>
              <a:ext uri="{FF2B5EF4-FFF2-40B4-BE49-F238E27FC236}">
                <a16:creationId xmlns:a16="http://schemas.microsoft.com/office/drawing/2014/main" id="{45E91A1A-921E-4E0D-AA74-C76123281CE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02036" y="4236095"/>
            <a:ext cx="2590586" cy="2590586"/>
          </a:xfrm>
          <a:prstGeom prst="rect">
            <a:avLst/>
          </a:prstGeom>
        </p:spPr>
      </p:pic>
      <p:pic>
        <p:nvPicPr>
          <p:cNvPr id="91" name="Grafik 90" descr="Çiçek yerleşimi, süsü olarak">
            <a:extLst>
              <a:ext uri="{FF2B5EF4-FFF2-40B4-BE49-F238E27FC236}">
                <a16:creationId xmlns:a16="http://schemas.microsoft.com/office/drawing/2014/main" id="{912247EA-D491-4754-8BAC-25D3E272A8FD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3646" y="4533670"/>
            <a:ext cx="6441083" cy="279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67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BCCB6C-B5B6-416D-B4FB-C58DF50D0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1278"/>
            <a:ext cx="9144000" cy="1428018"/>
          </a:xfrm>
        </p:spPr>
        <p:txBody>
          <a:bodyPr anchor="ctr">
            <a:normAutofit/>
          </a:bodyPr>
          <a:lstStyle/>
          <a:p>
            <a:r>
              <a:rPr lang="tr-TR" sz="4000" b="1" dirty="0"/>
              <a:t>Psikoloji Bölümü</a:t>
            </a:r>
            <a:br>
              <a:rPr lang="tr-TR" sz="4000" b="1" dirty="0"/>
            </a:br>
            <a:r>
              <a:rPr lang="tr-TR" sz="4000" b="1" dirty="0">
                <a:highlight>
                  <a:srgbClr val="FF0000"/>
                </a:highlight>
              </a:rPr>
              <a:t>Müfredat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BCEB6B3D-5616-4837-934D-3AA1919A1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77621"/>
            <a:ext cx="1477714" cy="1477714"/>
          </a:xfrm>
          <a:prstGeom prst="rect">
            <a:avLst/>
          </a:prstGeom>
        </p:spPr>
      </p:pic>
      <p:grpSp>
        <p:nvGrpSpPr>
          <p:cNvPr id="12" name="Group 1">
            <a:extLst>
              <a:ext uri="{FF2B5EF4-FFF2-40B4-BE49-F238E27FC236}">
                <a16:creationId xmlns:a16="http://schemas.microsoft.com/office/drawing/2014/main" id="{D57317E2-A5D3-4C12-833C-7372CBA79E93}"/>
              </a:ext>
            </a:extLst>
          </p:cNvPr>
          <p:cNvGrpSpPr>
            <a:grpSpLocks/>
          </p:cNvGrpSpPr>
          <p:nvPr/>
        </p:nvGrpSpPr>
        <p:grpSpPr>
          <a:xfrm>
            <a:off x="9390490" y="771278"/>
            <a:ext cx="1216549" cy="1428018"/>
            <a:chOff x="1341801" y="-1795936"/>
            <a:chExt cx="5799254" cy="6470150"/>
          </a:xfrm>
        </p:grpSpPr>
        <p:pic>
          <p:nvPicPr>
            <p:cNvPr id="13" name="Image 2">
              <a:extLst>
                <a:ext uri="{FF2B5EF4-FFF2-40B4-BE49-F238E27FC236}">
                  <a16:creationId xmlns:a16="http://schemas.microsoft.com/office/drawing/2014/main" id="{C218A724-66D2-4BE3-8129-27EC6D0F768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801" y="-1795936"/>
              <a:ext cx="5799254" cy="6470150"/>
            </a:xfrm>
            <a:prstGeom prst="rect">
              <a:avLst/>
            </a:prstGeom>
          </p:spPr>
        </p:pic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64470E60-5146-4DD0-AC73-56D752175683}"/>
                </a:ext>
              </a:extLst>
            </p:cNvPr>
            <p:cNvSpPr txBox="1"/>
            <p:nvPr/>
          </p:nvSpPr>
          <p:spPr>
            <a:xfrm>
              <a:off x="2586362" y="86220"/>
              <a:ext cx="733425" cy="5499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405"/>
                </a:spcBef>
              </a:pPr>
              <a:r>
                <a:rPr lang="vi-VN" sz="3100" b="1" spc="-4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T.C</a:t>
              </a:r>
              <a:endPara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42D72B69-14F5-4734-AE5E-8A35243E7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313" y="2670743"/>
            <a:ext cx="8207451" cy="349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1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BCCB6C-B5B6-416D-B4FB-C58DF50D0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1278"/>
            <a:ext cx="9144000" cy="1428018"/>
          </a:xfrm>
        </p:spPr>
        <p:txBody>
          <a:bodyPr anchor="ctr">
            <a:normAutofit/>
          </a:bodyPr>
          <a:lstStyle/>
          <a:p>
            <a:r>
              <a:rPr lang="tr-TR" sz="4000" b="1" dirty="0"/>
              <a:t>Psikoloji Bölümü</a:t>
            </a:r>
            <a:br>
              <a:rPr lang="tr-TR" sz="4000" b="1" dirty="0"/>
            </a:br>
            <a:r>
              <a:rPr lang="tr-TR" sz="4000" b="1" dirty="0">
                <a:highlight>
                  <a:srgbClr val="FF0000"/>
                </a:highlight>
              </a:rPr>
              <a:t>Müfredat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BCEB6B3D-5616-4837-934D-3AA1919A1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77621"/>
            <a:ext cx="1477714" cy="1477714"/>
          </a:xfrm>
          <a:prstGeom prst="rect">
            <a:avLst/>
          </a:prstGeom>
        </p:spPr>
      </p:pic>
      <p:grpSp>
        <p:nvGrpSpPr>
          <p:cNvPr id="12" name="Group 1">
            <a:extLst>
              <a:ext uri="{FF2B5EF4-FFF2-40B4-BE49-F238E27FC236}">
                <a16:creationId xmlns:a16="http://schemas.microsoft.com/office/drawing/2014/main" id="{D57317E2-A5D3-4C12-833C-7372CBA79E93}"/>
              </a:ext>
            </a:extLst>
          </p:cNvPr>
          <p:cNvGrpSpPr>
            <a:grpSpLocks/>
          </p:cNvGrpSpPr>
          <p:nvPr/>
        </p:nvGrpSpPr>
        <p:grpSpPr>
          <a:xfrm>
            <a:off x="9390490" y="771278"/>
            <a:ext cx="1216549" cy="1428018"/>
            <a:chOff x="1341801" y="-1795936"/>
            <a:chExt cx="5799254" cy="6470150"/>
          </a:xfrm>
        </p:grpSpPr>
        <p:pic>
          <p:nvPicPr>
            <p:cNvPr id="13" name="Image 2">
              <a:extLst>
                <a:ext uri="{FF2B5EF4-FFF2-40B4-BE49-F238E27FC236}">
                  <a16:creationId xmlns:a16="http://schemas.microsoft.com/office/drawing/2014/main" id="{C218A724-66D2-4BE3-8129-27EC6D0F768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801" y="-1795936"/>
              <a:ext cx="5799254" cy="6470150"/>
            </a:xfrm>
            <a:prstGeom prst="rect">
              <a:avLst/>
            </a:prstGeom>
          </p:spPr>
        </p:pic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64470E60-5146-4DD0-AC73-56D752175683}"/>
                </a:ext>
              </a:extLst>
            </p:cNvPr>
            <p:cNvSpPr txBox="1"/>
            <p:nvPr/>
          </p:nvSpPr>
          <p:spPr>
            <a:xfrm>
              <a:off x="2586362" y="86220"/>
              <a:ext cx="733425" cy="5499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405"/>
                </a:spcBef>
              </a:pPr>
              <a:r>
                <a:rPr lang="vi-VN" sz="3100" b="1" spc="-4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T.C</a:t>
              </a:r>
              <a:endPara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B5B6E71F-DBE5-4A9A-9089-9AC6B2768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74" y="3002327"/>
            <a:ext cx="8207451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1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BCCB6C-B5B6-416D-B4FB-C58DF50D0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1278"/>
            <a:ext cx="9144000" cy="1428018"/>
          </a:xfrm>
        </p:spPr>
        <p:txBody>
          <a:bodyPr anchor="ctr">
            <a:normAutofit/>
          </a:bodyPr>
          <a:lstStyle/>
          <a:p>
            <a:r>
              <a:rPr lang="tr-TR" sz="4000" b="1" dirty="0"/>
              <a:t>Psikoloji Bölümü</a:t>
            </a:r>
            <a:br>
              <a:rPr lang="tr-TR" sz="4000" b="1" dirty="0"/>
            </a:br>
            <a:r>
              <a:rPr lang="tr-TR" sz="4000" b="1" dirty="0">
                <a:highlight>
                  <a:srgbClr val="FF0000"/>
                </a:highlight>
              </a:rPr>
              <a:t>Müfredat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BCEB6B3D-5616-4837-934D-3AA1919A1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77621"/>
            <a:ext cx="1477714" cy="1477714"/>
          </a:xfrm>
          <a:prstGeom prst="rect">
            <a:avLst/>
          </a:prstGeom>
        </p:spPr>
      </p:pic>
      <p:grpSp>
        <p:nvGrpSpPr>
          <p:cNvPr id="12" name="Group 1">
            <a:extLst>
              <a:ext uri="{FF2B5EF4-FFF2-40B4-BE49-F238E27FC236}">
                <a16:creationId xmlns:a16="http://schemas.microsoft.com/office/drawing/2014/main" id="{D57317E2-A5D3-4C12-833C-7372CBA79E93}"/>
              </a:ext>
            </a:extLst>
          </p:cNvPr>
          <p:cNvGrpSpPr>
            <a:grpSpLocks/>
          </p:cNvGrpSpPr>
          <p:nvPr/>
        </p:nvGrpSpPr>
        <p:grpSpPr>
          <a:xfrm>
            <a:off x="9390490" y="771278"/>
            <a:ext cx="1216549" cy="1428018"/>
            <a:chOff x="1341801" y="-1795936"/>
            <a:chExt cx="5799254" cy="6470150"/>
          </a:xfrm>
        </p:grpSpPr>
        <p:pic>
          <p:nvPicPr>
            <p:cNvPr id="13" name="Image 2">
              <a:extLst>
                <a:ext uri="{FF2B5EF4-FFF2-40B4-BE49-F238E27FC236}">
                  <a16:creationId xmlns:a16="http://schemas.microsoft.com/office/drawing/2014/main" id="{C218A724-66D2-4BE3-8129-27EC6D0F768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801" y="-1795936"/>
              <a:ext cx="5799254" cy="6470150"/>
            </a:xfrm>
            <a:prstGeom prst="rect">
              <a:avLst/>
            </a:prstGeom>
          </p:spPr>
        </p:pic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64470E60-5146-4DD0-AC73-56D752175683}"/>
                </a:ext>
              </a:extLst>
            </p:cNvPr>
            <p:cNvSpPr txBox="1"/>
            <p:nvPr/>
          </p:nvSpPr>
          <p:spPr>
            <a:xfrm>
              <a:off x="2586362" y="86220"/>
              <a:ext cx="733425" cy="5499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405"/>
                </a:spcBef>
              </a:pPr>
              <a:r>
                <a:rPr lang="vi-VN" sz="3100" b="1" spc="-4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T.C</a:t>
              </a:r>
              <a:endPara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790DCDD0-0168-4537-85F6-FC7990CA0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64" y="2903521"/>
            <a:ext cx="8215072" cy="288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50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BCCB6C-B5B6-416D-B4FB-C58DF50D0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1278"/>
            <a:ext cx="9144000" cy="1428018"/>
          </a:xfrm>
        </p:spPr>
        <p:txBody>
          <a:bodyPr anchor="ctr">
            <a:normAutofit/>
          </a:bodyPr>
          <a:lstStyle/>
          <a:p>
            <a:r>
              <a:rPr lang="tr-TR" sz="4000" b="1" dirty="0"/>
              <a:t>Psikoloji Bölümü</a:t>
            </a:r>
            <a:br>
              <a:rPr lang="tr-TR" sz="4000" b="1" dirty="0"/>
            </a:br>
            <a:r>
              <a:rPr lang="tr-TR" sz="4000" b="1" dirty="0">
                <a:highlight>
                  <a:srgbClr val="FF0000"/>
                </a:highlight>
              </a:rPr>
              <a:t>Müfredat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BCEB6B3D-5616-4837-934D-3AA1919A1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77621"/>
            <a:ext cx="1477714" cy="1477714"/>
          </a:xfrm>
          <a:prstGeom prst="rect">
            <a:avLst/>
          </a:prstGeom>
        </p:spPr>
      </p:pic>
      <p:grpSp>
        <p:nvGrpSpPr>
          <p:cNvPr id="12" name="Group 1">
            <a:extLst>
              <a:ext uri="{FF2B5EF4-FFF2-40B4-BE49-F238E27FC236}">
                <a16:creationId xmlns:a16="http://schemas.microsoft.com/office/drawing/2014/main" id="{D57317E2-A5D3-4C12-833C-7372CBA79E93}"/>
              </a:ext>
            </a:extLst>
          </p:cNvPr>
          <p:cNvGrpSpPr>
            <a:grpSpLocks/>
          </p:cNvGrpSpPr>
          <p:nvPr/>
        </p:nvGrpSpPr>
        <p:grpSpPr>
          <a:xfrm>
            <a:off x="9390490" y="771278"/>
            <a:ext cx="1216549" cy="1428018"/>
            <a:chOff x="1341801" y="-1795936"/>
            <a:chExt cx="5799254" cy="6470150"/>
          </a:xfrm>
        </p:grpSpPr>
        <p:pic>
          <p:nvPicPr>
            <p:cNvPr id="13" name="Image 2">
              <a:extLst>
                <a:ext uri="{FF2B5EF4-FFF2-40B4-BE49-F238E27FC236}">
                  <a16:creationId xmlns:a16="http://schemas.microsoft.com/office/drawing/2014/main" id="{C218A724-66D2-4BE3-8129-27EC6D0F768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801" y="-1795936"/>
              <a:ext cx="5799254" cy="6470150"/>
            </a:xfrm>
            <a:prstGeom prst="rect">
              <a:avLst/>
            </a:prstGeom>
          </p:spPr>
        </p:pic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64470E60-5146-4DD0-AC73-56D752175683}"/>
                </a:ext>
              </a:extLst>
            </p:cNvPr>
            <p:cNvSpPr txBox="1"/>
            <p:nvPr/>
          </p:nvSpPr>
          <p:spPr>
            <a:xfrm>
              <a:off x="2586362" y="86220"/>
              <a:ext cx="733425" cy="5499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405"/>
                </a:spcBef>
              </a:pPr>
              <a:r>
                <a:rPr lang="vi-VN" sz="3100" b="1" spc="-4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T.C</a:t>
              </a:r>
              <a:endPara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20DD2E34-E0AD-4654-BC0B-611A94A49F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515" y="2781328"/>
            <a:ext cx="8176969" cy="364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1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DUYURU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tr-TR" b="1" dirty="0"/>
              <a:t>Fakülte Oryantasyon Programı</a:t>
            </a:r>
            <a:r>
              <a:rPr lang="tr-TR" dirty="0"/>
              <a:t>: </a:t>
            </a:r>
          </a:p>
          <a:p>
            <a:r>
              <a:rPr lang="tr-TR" sz="3600" dirty="0"/>
              <a:t>1 Ekim Çarşamba</a:t>
            </a:r>
          </a:p>
          <a:p>
            <a:r>
              <a:rPr lang="tr-TR" sz="3600" dirty="0"/>
              <a:t>Saat: 14:00</a:t>
            </a:r>
          </a:p>
          <a:p>
            <a:r>
              <a:rPr lang="tr-TR" sz="3600" dirty="0"/>
              <a:t>Yusuf Has </a:t>
            </a:r>
            <a:r>
              <a:rPr lang="tr-TR" sz="3600" dirty="0" err="1"/>
              <a:t>Hacib</a:t>
            </a:r>
            <a:r>
              <a:rPr lang="tr-TR" sz="3600" dirty="0"/>
              <a:t> Amfisi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09398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İLETİŞİM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Mail: </a:t>
            </a:r>
            <a:r>
              <a:rPr lang="tr-TR" dirty="0">
                <a:hlinkClick r:id="rId2"/>
              </a:rPr>
              <a:t>psikolojibolumu@ksu.edu.tr</a:t>
            </a:r>
            <a:endParaRPr lang="tr-TR" dirty="0"/>
          </a:p>
          <a:p>
            <a:r>
              <a:rPr lang="tr-TR" dirty="0"/>
              <a:t>Bölüm Sekreterliği: 0 344 300 41 28 </a:t>
            </a:r>
          </a:p>
          <a:p>
            <a:r>
              <a:rPr lang="tr-TR" dirty="0"/>
              <a:t>Öğrenci İşleri: 0 344 300 41 21 </a:t>
            </a:r>
          </a:p>
          <a:p>
            <a:r>
              <a:rPr lang="tr-TR" dirty="0"/>
              <a:t>Bölüm İnternet Sayfamız: </a:t>
            </a:r>
            <a:r>
              <a:rPr lang="tr-TR" dirty="0">
                <a:hlinkClick r:id="rId3"/>
              </a:rPr>
              <a:t>https://psikoloji.ksu.edu.tr/</a:t>
            </a:r>
            <a:endParaRPr lang="tr-TR" dirty="0"/>
          </a:p>
          <a:p>
            <a:r>
              <a:rPr lang="tr-TR" dirty="0"/>
              <a:t>Fakülte İnternet Sayfası: </a:t>
            </a:r>
            <a:r>
              <a:rPr lang="tr-TR" dirty="0">
                <a:hlinkClick r:id="rId4"/>
              </a:rPr>
              <a:t>https://itb.ksu.edu.tr/</a:t>
            </a:r>
            <a:endParaRPr lang="tr-TR" dirty="0"/>
          </a:p>
          <a:p>
            <a:r>
              <a:rPr lang="tr-TR" dirty="0"/>
              <a:t>Uzaktan Eğitim: </a:t>
            </a:r>
            <a:r>
              <a:rPr lang="tr-TR" dirty="0">
                <a:hlinkClick r:id="rId5"/>
              </a:rPr>
              <a:t>https://uzem.ksu.edu.tr/</a:t>
            </a:r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0146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Memnuniyet Anketi: Katılımınız için şimdiden teşekkür ederiz </a:t>
            </a:r>
            <a:r>
              <a:rPr lang="tr-TR" dirty="0">
                <a:sym typeface="Wingdings" panose="05000000000000000000" pitchFamily="2" charset="2"/>
              </a:rPr>
              <a:t>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050" dirty="0">
                <a:hlinkClick r:id="rId2"/>
              </a:rPr>
              <a:t>https://forms.gle/9CYhz3c2km9DKEai7</a:t>
            </a:r>
            <a:endParaRPr lang="tr-TR" sz="1050" dirty="0"/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812" y="2228850"/>
            <a:ext cx="482917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612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BCCB6C-B5B6-416D-B4FB-C58DF50D0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1278"/>
            <a:ext cx="9144000" cy="1428018"/>
          </a:xfrm>
        </p:spPr>
        <p:txBody>
          <a:bodyPr anchor="ctr">
            <a:normAutofit/>
          </a:bodyPr>
          <a:lstStyle/>
          <a:p>
            <a:r>
              <a:rPr lang="tr-TR" sz="4000" b="1" dirty="0"/>
              <a:t>Psikoloji Bölümü</a:t>
            </a:r>
            <a:br>
              <a:rPr lang="tr-TR" sz="4000" b="1" dirty="0"/>
            </a:br>
            <a:r>
              <a:rPr lang="tr-TR" sz="4000" b="1" dirty="0"/>
              <a:t>Müfredat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9260FE5-1368-4413-830B-8D8C332FE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49774"/>
            <a:ext cx="9144000" cy="3085862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tr-TR" sz="3200" dirty="0"/>
              <a:t>Kuruluş: 2014 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tr-TR" sz="3200" dirty="0"/>
              <a:t>Lisans Eğitimi: 2025 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BCEB6B3D-5616-4837-934D-3AA1919A1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77621"/>
            <a:ext cx="1477714" cy="1477714"/>
          </a:xfrm>
          <a:prstGeom prst="rect">
            <a:avLst/>
          </a:prstGeom>
        </p:spPr>
      </p:pic>
      <p:grpSp>
        <p:nvGrpSpPr>
          <p:cNvPr id="12" name="Group 1">
            <a:extLst>
              <a:ext uri="{FF2B5EF4-FFF2-40B4-BE49-F238E27FC236}">
                <a16:creationId xmlns:a16="http://schemas.microsoft.com/office/drawing/2014/main" id="{D57317E2-A5D3-4C12-833C-7372CBA79E93}"/>
              </a:ext>
            </a:extLst>
          </p:cNvPr>
          <p:cNvGrpSpPr>
            <a:grpSpLocks/>
          </p:cNvGrpSpPr>
          <p:nvPr/>
        </p:nvGrpSpPr>
        <p:grpSpPr>
          <a:xfrm>
            <a:off x="9390490" y="771278"/>
            <a:ext cx="1216549" cy="1428018"/>
            <a:chOff x="1341801" y="-1795936"/>
            <a:chExt cx="5799254" cy="6470150"/>
          </a:xfrm>
        </p:grpSpPr>
        <p:pic>
          <p:nvPicPr>
            <p:cNvPr id="13" name="Image 2">
              <a:extLst>
                <a:ext uri="{FF2B5EF4-FFF2-40B4-BE49-F238E27FC236}">
                  <a16:creationId xmlns:a16="http://schemas.microsoft.com/office/drawing/2014/main" id="{C218A724-66D2-4BE3-8129-27EC6D0F768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801" y="-1795936"/>
              <a:ext cx="5799254" cy="6470150"/>
            </a:xfrm>
            <a:prstGeom prst="rect">
              <a:avLst/>
            </a:prstGeom>
          </p:spPr>
        </p:pic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64470E60-5146-4DD0-AC73-56D752175683}"/>
                </a:ext>
              </a:extLst>
            </p:cNvPr>
            <p:cNvSpPr txBox="1"/>
            <p:nvPr/>
          </p:nvSpPr>
          <p:spPr>
            <a:xfrm>
              <a:off x="2586362" y="86220"/>
              <a:ext cx="733425" cy="5499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405"/>
                </a:spcBef>
              </a:pPr>
              <a:r>
                <a:rPr lang="vi-VN" sz="3100" b="1" spc="-4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T.C</a:t>
              </a:r>
              <a:endPara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953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BCCB6C-B5B6-416D-B4FB-C58DF50D0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1278"/>
            <a:ext cx="9144000" cy="1428018"/>
          </a:xfrm>
        </p:spPr>
        <p:txBody>
          <a:bodyPr anchor="ctr">
            <a:normAutofit/>
          </a:bodyPr>
          <a:lstStyle/>
          <a:p>
            <a:r>
              <a:rPr lang="tr-TR" sz="4000" b="1" dirty="0"/>
              <a:t>Psikoloji Bölümü</a:t>
            </a:r>
            <a:br>
              <a:rPr lang="tr-TR" sz="4000" b="1" dirty="0"/>
            </a:br>
            <a:r>
              <a:rPr lang="tr-TR" sz="4000" b="1" dirty="0">
                <a:highlight>
                  <a:srgbClr val="FF0000"/>
                </a:highlight>
              </a:rPr>
              <a:t>Kadromuz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9260FE5-1368-4413-830B-8D8C332FE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49774"/>
            <a:ext cx="9144000" cy="3085862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tr-TR" sz="3200" dirty="0"/>
              <a:t>Dr. </a:t>
            </a:r>
            <a:r>
              <a:rPr lang="tr-TR" sz="3200" dirty="0" err="1"/>
              <a:t>Öğr</a:t>
            </a:r>
            <a:r>
              <a:rPr lang="tr-TR" sz="3200" dirty="0"/>
              <a:t>. Üyesi Derya Karataş</a:t>
            </a:r>
          </a:p>
          <a:p>
            <a:pPr algn="just"/>
            <a:r>
              <a:rPr lang="tr-TR" sz="3200" dirty="0"/>
              <a:t> 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tr-TR" sz="2800" dirty="0"/>
              <a:t>Bölüm Başkanı</a:t>
            </a:r>
            <a:endParaRPr lang="tr-TR" sz="3200" dirty="0"/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tr-TR" sz="2800" dirty="0"/>
              <a:t>Gelişim Psikolojisi Anabilim Dalı Başkanı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tr-TR" sz="2800" dirty="0"/>
              <a:t>Sosyal Psikoloji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BCEB6B3D-5616-4837-934D-3AA1919A1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77621"/>
            <a:ext cx="1477714" cy="1477714"/>
          </a:xfrm>
          <a:prstGeom prst="rect">
            <a:avLst/>
          </a:prstGeom>
        </p:spPr>
      </p:pic>
      <p:grpSp>
        <p:nvGrpSpPr>
          <p:cNvPr id="12" name="Group 1">
            <a:extLst>
              <a:ext uri="{FF2B5EF4-FFF2-40B4-BE49-F238E27FC236}">
                <a16:creationId xmlns:a16="http://schemas.microsoft.com/office/drawing/2014/main" id="{D57317E2-A5D3-4C12-833C-7372CBA79E93}"/>
              </a:ext>
            </a:extLst>
          </p:cNvPr>
          <p:cNvGrpSpPr>
            <a:grpSpLocks/>
          </p:cNvGrpSpPr>
          <p:nvPr/>
        </p:nvGrpSpPr>
        <p:grpSpPr>
          <a:xfrm>
            <a:off x="9390490" y="771278"/>
            <a:ext cx="1216549" cy="1428018"/>
            <a:chOff x="1341801" y="-1795936"/>
            <a:chExt cx="5799254" cy="6470150"/>
          </a:xfrm>
        </p:grpSpPr>
        <p:pic>
          <p:nvPicPr>
            <p:cNvPr id="13" name="Image 2">
              <a:extLst>
                <a:ext uri="{FF2B5EF4-FFF2-40B4-BE49-F238E27FC236}">
                  <a16:creationId xmlns:a16="http://schemas.microsoft.com/office/drawing/2014/main" id="{C218A724-66D2-4BE3-8129-27EC6D0F768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801" y="-1795936"/>
              <a:ext cx="5799254" cy="6470150"/>
            </a:xfrm>
            <a:prstGeom prst="rect">
              <a:avLst/>
            </a:prstGeom>
          </p:spPr>
        </p:pic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64470E60-5146-4DD0-AC73-56D752175683}"/>
                </a:ext>
              </a:extLst>
            </p:cNvPr>
            <p:cNvSpPr txBox="1"/>
            <p:nvPr/>
          </p:nvSpPr>
          <p:spPr>
            <a:xfrm>
              <a:off x="2586362" y="86220"/>
              <a:ext cx="733425" cy="5499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405"/>
                </a:spcBef>
              </a:pPr>
              <a:r>
                <a:rPr lang="vi-VN" sz="3100" b="1" spc="-4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T.C</a:t>
              </a:r>
              <a:endPara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626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BCCB6C-B5B6-416D-B4FB-C58DF50D0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1278"/>
            <a:ext cx="9144000" cy="1428018"/>
          </a:xfrm>
        </p:spPr>
        <p:txBody>
          <a:bodyPr anchor="ctr">
            <a:normAutofit/>
          </a:bodyPr>
          <a:lstStyle/>
          <a:p>
            <a:r>
              <a:rPr lang="tr-TR" sz="4000" b="1" dirty="0"/>
              <a:t>Psikoloji Bölümü</a:t>
            </a:r>
            <a:br>
              <a:rPr lang="tr-TR" sz="4000" b="1" dirty="0"/>
            </a:br>
            <a:r>
              <a:rPr lang="tr-TR" sz="4000" b="1" dirty="0">
                <a:highlight>
                  <a:srgbClr val="FF0000"/>
                </a:highlight>
              </a:rPr>
              <a:t>Kadromuz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9260FE5-1368-4413-830B-8D8C332FE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49774"/>
            <a:ext cx="9144000" cy="3085862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tr-TR" sz="3200" dirty="0"/>
              <a:t>Dr. </a:t>
            </a:r>
            <a:r>
              <a:rPr lang="tr-TR" sz="3200" dirty="0" err="1"/>
              <a:t>Öğr</a:t>
            </a:r>
            <a:r>
              <a:rPr lang="tr-TR" sz="3200" dirty="0"/>
              <a:t>. Üyesi Özlem Serap Özkan</a:t>
            </a:r>
          </a:p>
          <a:p>
            <a:pPr algn="just"/>
            <a:r>
              <a:rPr lang="tr-TR" sz="3200" dirty="0"/>
              <a:t> 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tr-TR" sz="2800" dirty="0"/>
              <a:t>Sosyal Psikoloji Anabilim Dalı Başkanı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tr-TR" sz="2800" dirty="0"/>
              <a:t>Sosyal Psikoloji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BCEB6B3D-5616-4837-934D-3AA1919A1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77621"/>
            <a:ext cx="1477714" cy="1477714"/>
          </a:xfrm>
          <a:prstGeom prst="rect">
            <a:avLst/>
          </a:prstGeom>
        </p:spPr>
      </p:pic>
      <p:grpSp>
        <p:nvGrpSpPr>
          <p:cNvPr id="12" name="Group 1">
            <a:extLst>
              <a:ext uri="{FF2B5EF4-FFF2-40B4-BE49-F238E27FC236}">
                <a16:creationId xmlns:a16="http://schemas.microsoft.com/office/drawing/2014/main" id="{D57317E2-A5D3-4C12-833C-7372CBA79E93}"/>
              </a:ext>
            </a:extLst>
          </p:cNvPr>
          <p:cNvGrpSpPr>
            <a:grpSpLocks/>
          </p:cNvGrpSpPr>
          <p:nvPr/>
        </p:nvGrpSpPr>
        <p:grpSpPr>
          <a:xfrm>
            <a:off x="9390490" y="771278"/>
            <a:ext cx="1216549" cy="1428018"/>
            <a:chOff x="1341801" y="-1795936"/>
            <a:chExt cx="5799254" cy="6470150"/>
          </a:xfrm>
        </p:grpSpPr>
        <p:pic>
          <p:nvPicPr>
            <p:cNvPr id="13" name="Image 2">
              <a:extLst>
                <a:ext uri="{FF2B5EF4-FFF2-40B4-BE49-F238E27FC236}">
                  <a16:creationId xmlns:a16="http://schemas.microsoft.com/office/drawing/2014/main" id="{C218A724-66D2-4BE3-8129-27EC6D0F768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801" y="-1795936"/>
              <a:ext cx="5799254" cy="6470150"/>
            </a:xfrm>
            <a:prstGeom prst="rect">
              <a:avLst/>
            </a:prstGeom>
          </p:spPr>
        </p:pic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64470E60-5146-4DD0-AC73-56D752175683}"/>
                </a:ext>
              </a:extLst>
            </p:cNvPr>
            <p:cNvSpPr txBox="1"/>
            <p:nvPr/>
          </p:nvSpPr>
          <p:spPr>
            <a:xfrm>
              <a:off x="2586362" y="86220"/>
              <a:ext cx="733425" cy="5499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405"/>
                </a:spcBef>
              </a:pPr>
              <a:r>
                <a:rPr lang="vi-VN" sz="3100" b="1" spc="-4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T.C</a:t>
              </a:r>
              <a:endPara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9247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BCCB6C-B5B6-416D-B4FB-C58DF50D0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1278"/>
            <a:ext cx="9144000" cy="1428018"/>
          </a:xfrm>
        </p:spPr>
        <p:txBody>
          <a:bodyPr anchor="ctr">
            <a:normAutofit/>
          </a:bodyPr>
          <a:lstStyle/>
          <a:p>
            <a:r>
              <a:rPr lang="tr-TR" sz="4000" b="1" dirty="0"/>
              <a:t>Psikoloji Bölümü</a:t>
            </a:r>
            <a:br>
              <a:rPr lang="tr-TR" sz="4000" b="1" dirty="0"/>
            </a:br>
            <a:r>
              <a:rPr lang="tr-TR" sz="4000" b="1" dirty="0">
                <a:highlight>
                  <a:srgbClr val="FF0000"/>
                </a:highlight>
              </a:rPr>
              <a:t>Kadromuz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9260FE5-1368-4413-830B-8D8C332FE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49774"/>
            <a:ext cx="9144000" cy="3085862"/>
          </a:xfrm>
        </p:spPr>
        <p:txBody>
          <a:bodyPr/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tr-TR" sz="3200" dirty="0"/>
              <a:t>Dr. </a:t>
            </a:r>
            <a:r>
              <a:rPr lang="tr-TR" sz="3200" dirty="0" err="1"/>
              <a:t>Öğr</a:t>
            </a:r>
            <a:r>
              <a:rPr lang="tr-TR" sz="3200" dirty="0"/>
              <a:t>. Üyesi Şengül Erdoğan</a:t>
            </a:r>
          </a:p>
          <a:p>
            <a:pPr algn="just"/>
            <a:r>
              <a:rPr lang="tr-TR" sz="3200" dirty="0"/>
              <a:t> 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tr-TR" sz="2800" dirty="0"/>
              <a:t>Psikoloji Anabilim Dalı Başkanı</a:t>
            </a:r>
          </a:p>
          <a:p>
            <a:pPr marL="914400" lvl="1" indent="-457200" algn="just">
              <a:buFont typeface="Wingdings" panose="05000000000000000000" pitchFamily="2" charset="2"/>
              <a:buChar char="§"/>
            </a:pPr>
            <a:r>
              <a:rPr lang="tr-TR" sz="2800" dirty="0"/>
              <a:t>Deneysel Psikoloji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BCEB6B3D-5616-4837-934D-3AA1919A1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77621"/>
            <a:ext cx="1477714" cy="1477714"/>
          </a:xfrm>
          <a:prstGeom prst="rect">
            <a:avLst/>
          </a:prstGeom>
        </p:spPr>
      </p:pic>
      <p:grpSp>
        <p:nvGrpSpPr>
          <p:cNvPr id="12" name="Group 1">
            <a:extLst>
              <a:ext uri="{FF2B5EF4-FFF2-40B4-BE49-F238E27FC236}">
                <a16:creationId xmlns:a16="http://schemas.microsoft.com/office/drawing/2014/main" id="{D57317E2-A5D3-4C12-833C-7372CBA79E93}"/>
              </a:ext>
            </a:extLst>
          </p:cNvPr>
          <p:cNvGrpSpPr>
            <a:grpSpLocks/>
          </p:cNvGrpSpPr>
          <p:nvPr/>
        </p:nvGrpSpPr>
        <p:grpSpPr>
          <a:xfrm>
            <a:off x="9390490" y="771278"/>
            <a:ext cx="1216549" cy="1428018"/>
            <a:chOff x="1341801" y="-1795936"/>
            <a:chExt cx="5799254" cy="6470150"/>
          </a:xfrm>
        </p:grpSpPr>
        <p:pic>
          <p:nvPicPr>
            <p:cNvPr id="13" name="Image 2">
              <a:extLst>
                <a:ext uri="{FF2B5EF4-FFF2-40B4-BE49-F238E27FC236}">
                  <a16:creationId xmlns:a16="http://schemas.microsoft.com/office/drawing/2014/main" id="{C218A724-66D2-4BE3-8129-27EC6D0F768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801" y="-1795936"/>
              <a:ext cx="5799254" cy="6470150"/>
            </a:xfrm>
            <a:prstGeom prst="rect">
              <a:avLst/>
            </a:prstGeom>
          </p:spPr>
        </p:pic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64470E60-5146-4DD0-AC73-56D752175683}"/>
                </a:ext>
              </a:extLst>
            </p:cNvPr>
            <p:cNvSpPr txBox="1"/>
            <p:nvPr/>
          </p:nvSpPr>
          <p:spPr>
            <a:xfrm>
              <a:off x="2586362" y="86220"/>
              <a:ext cx="733425" cy="5499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405"/>
                </a:spcBef>
              </a:pPr>
              <a:r>
                <a:rPr lang="vi-VN" sz="3100" b="1" spc="-4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T.C</a:t>
              </a:r>
              <a:endPara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48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BCCB6C-B5B6-416D-B4FB-C58DF50D0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1278"/>
            <a:ext cx="9144000" cy="1428018"/>
          </a:xfrm>
        </p:spPr>
        <p:txBody>
          <a:bodyPr anchor="ctr">
            <a:normAutofit/>
          </a:bodyPr>
          <a:lstStyle/>
          <a:p>
            <a:r>
              <a:rPr lang="tr-TR" sz="4000" b="1" dirty="0"/>
              <a:t>Psikoloji Bölümü</a:t>
            </a:r>
            <a:br>
              <a:rPr lang="tr-TR" sz="4000" b="1" dirty="0"/>
            </a:br>
            <a:r>
              <a:rPr lang="tr-TR" sz="4000" b="1" dirty="0">
                <a:highlight>
                  <a:srgbClr val="FF0000"/>
                </a:highlight>
              </a:rPr>
              <a:t>Müfredat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BCEB6B3D-5616-4837-934D-3AA1919A1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77621"/>
            <a:ext cx="1477714" cy="1477714"/>
          </a:xfrm>
          <a:prstGeom prst="rect">
            <a:avLst/>
          </a:prstGeom>
        </p:spPr>
      </p:pic>
      <p:grpSp>
        <p:nvGrpSpPr>
          <p:cNvPr id="12" name="Group 1">
            <a:extLst>
              <a:ext uri="{FF2B5EF4-FFF2-40B4-BE49-F238E27FC236}">
                <a16:creationId xmlns:a16="http://schemas.microsoft.com/office/drawing/2014/main" id="{D57317E2-A5D3-4C12-833C-7372CBA79E93}"/>
              </a:ext>
            </a:extLst>
          </p:cNvPr>
          <p:cNvGrpSpPr>
            <a:grpSpLocks/>
          </p:cNvGrpSpPr>
          <p:nvPr/>
        </p:nvGrpSpPr>
        <p:grpSpPr>
          <a:xfrm>
            <a:off x="9390490" y="771278"/>
            <a:ext cx="1216549" cy="1428018"/>
            <a:chOff x="1341801" y="-1795936"/>
            <a:chExt cx="5799254" cy="6470150"/>
          </a:xfrm>
        </p:grpSpPr>
        <p:pic>
          <p:nvPicPr>
            <p:cNvPr id="13" name="Image 2">
              <a:extLst>
                <a:ext uri="{FF2B5EF4-FFF2-40B4-BE49-F238E27FC236}">
                  <a16:creationId xmlns:a16="http://schemas.microsoft.com/office/drawing/2014/main" id="{C218A724-66D2-4BE3-8129-27EC6D0F768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801" y="-1795936"/>
              <a:ext cx="5799254" cy="6470150"/>
            </a:xfrm>
            <a:prstGeom prst="rect">
              <a:avLst/>
            </a:prstGeom>
          </p:spPr>
        </p:pic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64470E60-5146-4DD0-AC73-56D752175683}"/>
                </a:ext>
              </a:extLst>
            </p:cNvPr>
            <p:cNvSpPr txBox="1"/>
            <p:nvPr/>
          </p:nvSpPr>
          <p:spPr>
            <a:xfrm>
              <a:off x="2586362" y="86220"/>
              <a:ext cx="733425" cy="5499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405"/>
                </a:spcBef>
              </a:pPr>
              <a:r>
                <a:rPr lang="vi-VN" sz="3100" b="1" spc="-4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T.C</a:t>
              </a:r>
              <a:endPara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Resim 6">
            <a:extLst>
              <a:ext uri="{FF2B5EF4-FFF2-40B4-BE49-F238E27FC236}">
                <a16:creationId xmlns:a16="http://schemas.microsoft.com/office/drawing/2014/main" id="{4107E04B-283A-4042-89B9-2978E3A66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51" y="2429952"/>
            <a:ext cx="8618967" cy="37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5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BCCB6C-B5B6-416D-B4FB-C58DF50D0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1278"/>
            <a:ext cx="9144000" cy="1428018"/>
          </a:xfrm>
        </p:spPr>
        <p:txBody>
          <a:bodyPr anchor="ctr">
            <a:normAutofit/>
          </a:bodyPr>
          <a:lstStyle/>
          <a:p>
            <a:r>
              <a:rPr lang="tr-TR" sz="4000" b="1" dirty="0"/>
              <a:t>Psikoloji Bölümü</a:t>
            </a:r>
            <a:br>
              <a:rPr lang="tr-TR" sz="4000" b="1" dirty="0"/>
            </a:br>
            <a:r>
              <a:rPr lang="tr-TR" sz="4000" b="1" dirty="0">
                <a:highlight>
                  <a:srgbClr val="FF0000"/>
                </a:highlight>
              </a:rPr>
              <a:t>Müfredat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BCEB6B3D-5616-4837-934D-3AA1919A1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77621"/>
            <a:ext cx="1477714" cy="1477714"/>
          </a:xfrm>
          <a:prstGeom prst="rect">
            <a:avLst/>
          </a:prstGeom>
        </p:spPr>
      </p:pic>
      <p:grpSp>
        <p:nvGrpSpPr>
          <p:cNvPr id="12" name="Group 1">
            <a:extLst>
              <a:ext uri="{FF2B5EF4-FFF2-40B4-BE49-F238E27FC236}">
                <a16:creationId xmlns:a16="http://schemas.microsoft.com/office/drawing/2014/main" id="{D57317E2-A5D3-4C12-833C-7372CBA79E93}"/>
              </a:ext>
            </a:extLst>
          </p:cNvPr>
          <p:cNvGrpSpPr>
            <a:grpSpLocks/>
          </p:cNvGrpSpPr>
          <p:nvPr/>
        </p:nvGrpSpPr>
        <p:grpSpPr>
          <a:xfrm>
            <a:off x="9390490" y="771278"/>
            <a:ext cx="1216549" cy="1428018"/>
            <a:chOff x="1341801" y="-1795936"/>
            <a:chExt cx="5799254" cy="6470150"/>
          </a:xfrm>
        </p:grpSpPr>
        <p:pic>
          <p:nvPicPr>
            <p:cNvPr id="13" name="Image 2">
              <a:extLst>
                <a:ext uri="{FF2B5EF4-FFF2-40B4-BE49-F238E27FC236}">
                  <a16:creationId xmlns:a16="http://schemas.microsoft.com/office/drawing/2014/main" id="{C218A724-66D2-4BE3-8129-27EC6D0F768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801" y="-1795936"/>
              <a:ext cx="5799254" cy="6470150"/>
            </a:xfrm>
            <a:prstGeom prst="rect">
              <a:avLst/>
            </a:prstGeom>
          </p:spPr>
        </p:pic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64470E60-5146-4DD0-AC73-56D752175683}"/>
                </a:ext>
              </a:extLst>
            </p:cNvPr>
            <p:cNvSpPr txBox="1"/>
            <p:nvPr/>
          </p:nvSpPr>
          <p:spPr>
            <a:xfrm>
              <a:off x="2586362" y="86220"/>
              <a:ext cx="733425" cy="5499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405"/>
                </a:spcBef>
              </a:pPr>
              <a:r>
                <a:rPr lang="vi-VN" sz="3100" b="1" spc="-4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T.C</a:t>
              </a:r>
              <a:endPara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4E91C637-B33B-4C0A-8A9D-61B5CAA63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61" y="2670743"/>
            <a:ext cx="8512278" cy="34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45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BCCB6C-B5B6-416D-B4FB-C58DF50D0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1278"/>
            <a:ext cx="9144000" cy="1428018"/>
          </a:xfrm>
        </p:spPr>
        <p:txBody>
          <a:bodyPr anchor="ctr">
            <a:normAutofit/>
          </a:bodyPr>
          <a:lstStyle/>
          <a:p>
            <a:r>
              <a:rPr lang="tr-TR" sz="4000" b="1" dirty="0"/>
              <a:t>Psikoloji Bölümü</a:t>
            </a:r>
            <a:br>
              <a:rPr lang="tr-TR" sz="4000" b="1" dirty="0"/>
            </a:br>
            <a:r>
              <a:rPr lang="tr-TR" sz="4000" b="1" dirty="0">
                <a:highlight>
                  <a:srgbClr val="FF0000"/>
                </a:highlight>
              </a:rPr>
              <a:t>Müfredat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BCEB6B3D-5616-4837-934D-3AA1919A1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77621"/>
            <a:ext cx="1477714" cy="1477714"/>
          </a:xfrm>
          <a:prstGeom prst="rect">
            <a:avLst/>
          </a:prstGeom>
        </p:spPr>
      </p:pic>
      <p:grpSp>
        <p:nvGrpSpPr>
          <p:cNvPr id="12" name="Group 1">
            <a:extLst>
              <a:ext uri="{FF2B5EF4-FFF2-40B4-BE49-F238E27FC236}">
                <a16:creationId xmlns:a16="http://schemas.microsoft.com/office/drawing/2014/main" id="{D57317E2-A5D3-4C12-833C-7372CBA79E93}"/>
              </a:ext>
            </a:extLst>
          </p:cNvPr>
          <p:cNvGrpSpPr>
            <a:grpSpLocks/>
          </p:cNvGrpSpPr>
          <p:nvPr/>
        </p:nvGrpSpPr>
        <p:grpSpPr>
          <a:xfrm>
            <a:off x="9390490" y="771278"/>
            <a:ext cx="1216549" cy="1428018"/>
            <a:chOff x="1341801" y="-1795936"/>
            <a:chExt cx="5799254" cy="6470150"/>
          </a:xfrm>
        </p:grpSpPr>
        <p:pic>
          <p:nvPicPr>
            <p:cNvPr id="13" name="Image 2">
              <a:extLst>
                <a:ext uri="{FF2B5EF4-FFF2-40B4-BE49-F238E27FC236}">
                  <a16:creationId xmlns:a16="http://schemas.microsoft.com/office/drawing/2014/main" id="{C218A724-66D2-4BE3-8129-27EC6D0F768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801" y="-1795936"/>
              <a:ext cx="5799254" cy="6470150"/>
            </a:xfrm>
            <a:prstGeom prst="rect">
              <a:avLst/>
            </a:prstGeom>
          </p:spPr>
        </p:pic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64470E60-5146-4DD0-AC73-56D752175683}"/>
                </a:ext>
              </a:extLst>
            </p:cNvPr>
            <p:cNvSpPr txBox="1"/>
            <p:nvPr/>
          </p:nvSpPr>
          <p:spPr>
            <a:xfrm>
              <a:off x="2586362" y="86220"/>
              <a:ext cx="733425" cy="5499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405"/>
                </a:spcBef>
              </a:pPr>
              <a:r>
                <a:rPr lang="vi-VN" sz="3100" b="1" spc="-4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T.C</a:t>
              </a:r>
              <a:endPara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Resim 4">
            <a:extLst>
              <a:ext uri="{FF2B5EF4-FFF2-40B4-BE49-F238E27FC236}">
                <a16:creationId xmlns:a16="http://schemas.microsoft.com/office/drawing/2014/main" id="{AA7C930C-C575-446F-A753-1EBAB401EF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16" y="3016874"/>
            <a:ext cx="8397968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07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CBCCB6C-B5B6-416D-B4FB-C58DF50D0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1278"/>
            <a:ext cx="9144000" cy="1428018"/>
          </a:xfrm>
        </p:spPr>
        <p:txBody>
          <a:bodyPr anchor="ctr">
            <a:normAutofit/>
          </a:bodyPr>
          <a:lstStyle/>
          <a:p>
            <a:r>
              <a:rPr lang="tr-TR" sz="4000" b="1" dirty="0"/>
              <a:t>Psikoloji Bölümü</a:t>
            </a:r>
            <a:br>
              <a:rPr lang="tr-TR" sz="4000" b="1" dirty="0"/>
            </a:br>
            <a:r>
              <a:rPr lang="tr-TR" sz="4000" b="1" dirty="0">
                <a:highlight>
                  <a:srgbClr val="FF0000"/>
                </a:highlight>
              </a:rPr>
              <a:t>Müfredat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BCEB6B3D-5616-4837-934D-3AA1919A1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777621"/>
            <a:ext cx="1477714" cy="1477714"/>
          </a:xfrm>
          <a:prstGeom prst="rect">
            <a:avLst/>
          </a:prstGeom>
        </p:spPr>
      </p:pic>
      <p:grpSp>
        <p:nvGrpSpPr>
          <p:cNvPr id="12" name="Group 1">
            <a:extLst>
              <a:ext uri="{FF2B5EF4-FFF2-40B4-BE49-F238E27FC236}">
                <a16:creationId xmlns:a16="http://schemas.microsoft.com/office/drawing/2014/main" id="{D57317E2-A5D3-4C12-833C-7372CBA79E93}"/>
              </a:ext>
            </a:extLst>
          </p:cNvPr>
          <p:cNvGrpSpPr>
            <a:grpSpLocks/>
          </p:cNvGrpSpPr>
          <p:nvPr/>
        </p:nvGrpSpPr>
        <p:grpSpPr>
          <a:xfrm>
            <a:off x="9390490" y="771278"/>
            <a:ext cx="1216549" cy="1428018"/>
            <a:chOff x="1341801" y="-1795936"/>
            <a:chExt cx="5799254" cy="6470150"/>
          </a:xfrm>
        </p:grpSpPr>
        <p:pic>
          <p:nvPicPr>
            <p:cNvPr id="13" name="Image 2">
              <a:extLst>
                <a:ext uri="{FF2B5EF4-FFF2-40B4-BE49-F238E27FC236}">
                  <a16:creationId xmlns:a16="http://schemas.microsoft.com/office/drawing/2014/main" id="{C218A724-66D2-4BE3-8129-27EC6D0F768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41801" y="-1795936"/>
              <a:ext cx="5799254" cy="6470150"/>
            </a:xfrm>
            <a:prstGeom prst="rect">
              <a:avLst/>
            </a:prstGeom>
          </p:spPr>
        </p:pic>
        <p:sp>
          <p:nvSpPr>
            <p:cNvPr id="14" name="Textbox 3">
              <a:extLst>
                <a:ext uri="{FF2B5EF4-FFF2-40B4-BE49-F238E27FC236}">
                  <a16:creationId xmlns:a16="http://schemas.microsoft.com/office/drawing/2014/main" id="{64470E60-5146-4DD0-AC73-56D752175683}"/>
                </a:ext>
              </a:extLst>
            </p:cNvPr>
            <p:cNvSpPr txBox="1"/>
            <p:nvPr/>
          </p:nvSpPr>
          <p:spPr>
            <a:xfrm>
              <a:off x="2586362" y="86220"/>
              <a:ext cx="733425" cy="54991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405"/>
                </a:spcBef>
              </a:pPr>
              <a:r>
                <a:rPr lang="vi-VN" sz="3100" b="1" spc="-4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T.C</a:t>
              </a:r>
              <a:endParaRPr lang="tr-T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Resim 3">
            <a:extLst>
              <a:ext uri="{FF2B5EF4-FFF2-40B4-BE49-F238E27FC236}">
                <a16:creationId xmlns:a16="http://schemas.microsoft.com/office/drawing/2014/main" id="{A0F39089-29E1-452A-8DF0-569F8C1423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826" y="3158437"/>
            <a:ext cx="8390347" cy="22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95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168</Words>
  <Application>Microsoft Office PowerPoint</Application>
  <PresentationFormat>Geniş ekran</PresentationFormat>
  <Paragraphs>58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17" baseType="lpstr">
      <vt:lpstr>Office Teması</vt:lpstr>
      <vt:lpstr>Kahramanmaraş Sütçü İmam Üniversitesi İnsan ve Toplum Bilimleri Fakültesi Psikoloji Bölümü</vt:lpstr>
      <vt:lpstr>Psikoloji Bölümü Müfredat</vt:lpstr>
      <vt:lpstr>Psikoloji Bölümü Kadromuz</vt:lpstr>
      <vt:lpstr>Psikoloji Bölümü Kadromuz</vt:lpstr>
      <vt:lpstr>Psikoloji Bölümü Kadromuz</vt:lpstr>
      <vt:lpstr>Psikoloji Bölümü Müfredat</vt:lpstr>
      <vt:lpstr>Psikoloji Bölümü Müfredat</vt:lpstr>
      <vt:lpstr>Psikoloji Bölümü Müfredat</vt:lpstr>
      <vt:lpstr>Psikoloji Bölümü Müfredat</vt:lpstr>
      <vt:lpstr>Psikoloji Bölümü Müfredat</vt:lpstr>
      <vt:lpstr>Psikoloji Bölümü Müfredat</vt:lpstr>
      <vt:lpstr>Psikoloji Bölümü Müfredat</vt:lpstr>
      <vt:lpstr>Psikoloji Bölümü Müfredat</vt:lpstr>
      <vt:lpstr>DUYURU</vt:lpstr>
      <vt:lpstr>İLETİŞİM </vt:lpstr>
      <vt:lpstr>Memnuniyet Anketi: Katılımınız için şimdiden teşekkür ederiz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Özlem Serap Özkan</dc:creator>
  <cp:lastModifiedBy>Derya Karataş</cp:lastModifiedBy>
  <cp:revision>14</cp:revision>
  <dcterms:created xsi:type="dcterms:W3CDTF">2025-09-15T07:17:58Z</dcterms:created>
  <dcterms:modified xsi:type="dcterms:W3CDTF">2025-09-29T12:54:34Z</dcterms:modified>
</cp:coreProperties>
</file>